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7"/>
  </p:notesMasterIdLst>
  <p:handoutMasterIdLst>
    <p:handoutMasterId r:id="rId28"/>
  </p:handoutMasterIdLst>
  <p:sldIdLst>
    <p:sldId id="408" r:id="rId2"/>
    <p:sldId id="420" r:id="rId3"/>
    <p:sldId id="455" r:id="rId4"/>
    <p:sldId id="459" r:id="rId5"/>
    <p:sldId id="447" r:id="rId6"/>
    <p:sldId id="444" r:id="rId7"/>
    <p:sldId id="425" r:id="rId8"/>
    <p:sldId id="454" r:id="rId9"/>
    <p:sldId id="457" r:id="rId10"/>
    <p:sldId id="427" r:id="rId11"/>
    <p:sldId id="452" r:id="rId12"/>
    <p:sldId id="456" r:id="rId13"/>
    <p:sldId id="429" r:id="rId14"/>
    <p:sldId id="394" r:id="rId15"/>
    <p:sldId id="436" r:id="rId16"/>
    <p:sldId id="435" r:id="rId17"/>
    <p:sldId id="437" r:id="rId18"/>
    <p:sldId id="403" r:id="rId19"/>
    <p:sldId id="458" r:id="rId20"/>
    <p:sldId id="387" r:id="rId21"/>
    <p:sldId id="419" r:id="rId22"/>
    <p:sldId id="421" r:id="rId23"/>
    <p:sldId id="398" r:id="rId24"/>
    <p:sldId id="450" r:id="rId25"/>
    <p:sldId id="451" r:id="rId26"/>
  </p:sldIdLst>
  <p:sldSz cx="9144000" cy="5143500" type="screen16x9"/>
  <p:notesSz cx="6797675" cy="9926638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BOUILLON Pierre" initials="BP" lastIdx="1" clrIdx="1">
    <p:extLst>
      <p:ext uri="{19B8F6BF-5375-455C-9EA6-DF929625EA0E}">
        <p15:presenceInfo xmlns:p15="http://schemas.microsoft.com/office/powerpoint/2012/main" userId="S-1-5-21-2043104406-512064258-1538882281-244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5A"/>
    <a:srgbClr val="00009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96" autoAdjust="0"/>
    <p:restoredTop sz="92245" autoAdjust="0"/>
  </p:normalViewPr>
  <p:slideViewPr>
    <p:cSldViewPr showGuides="1">
      <p:cViewPr varScale="1">
        <p:scale>
          <a:sx n="95" d="100"/>
          <a:sy n="95" d="100"/>
        </p:scale>
        <p:origin x="324" y="78"/>
      </p:cViewPr>
      <p:guideLst>
        <p:guide orient="horz" pos="1620"/>
        <p:guide orient="horz" pos="191"/>
        <p:guide orient="horz" pos="849"/>
        <p:guide orient="horz" pos="821"/>
        <p:guide orient="horz" pos="3049"/>
        <p:guide orient="horz" pos="3162"/>
        <p:guide pos="2880"/>
        <p:guide pos="476"/>
        <p:guide pos="519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06243746247748E-2"/>
          <c:y val="2.9082774049217001E-2"/>
          <c:w val="0.97918751250750447"/>
          <c:h val="0.941834451901566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25-46C1-8075-D940D284A7B4}"/>
              </c:ext>
            </c:extLst>
          </c:dPt>
          <c:dPt>
            <c:idx val="5"/>
            <c:invertIfNegative val="0"/>
            <c:bubble3D val="0"/>
            <c:spPr>
              <a:solidFill>
                <a:srgbClr val="113E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125-46C1-8075-D940D284A7B4}"/>
              </c:ext>
            </c:extLst>
          </c:dPt>
          <c:dLbls>
            <c:dLbl>
              <c:idx val="0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125-46C1-8075-D940D284A7B4}"/>
                </c:ext>
              </c:extLst>
            </c:dLbl>
            <c:dLbl>
              <c:idx val="5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125-46C1-8075-D940D284A7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4</c:v>
                </c:pt>
                <c:pt idx="3">
                  <c:v>4.2</c:v>
                </c:pt>
                <c:pt idx="4">
                  <c:v>5</c:v>
                </c:pt>
                <c:pt idx="5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5-46C1-8075-D940D284A7B4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125-46C1-8075-D940D284A7B4}"/>
              </c:ext>
            </c:extLst>
          </c:dPt>
          <c:dPt>
            <c:idx val="4"/>
            <c:invertIfNegative val="0"/>
            <c:bubble3D val="0"/>
            <c:spPr>
              <a:solidFill>
                <a:srgbClr val="D2EB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0125-46C1-8075-D940D284A7B4}"/>
              </c:ext>
            </c:extLst>
          </c:dPt>
          <c:dLbls>
            <c:dLbl>
              <c:idx val="1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125-46C1-8075-D940D284A7B4}"/>
                </c:ext>
              </c:extLst>
            </c:dLbl>
            <c:dLbl>
              <c:idx val="3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125-46C1-8075-D940D284A7B4}"/>
                </c:ext>
              </c:extLst>
            </c:dLbl>
            <c:dLbl>
              <c:idx val="4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125-46C1-8075-D940D284A7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1.5</c:v>
                </c:pt>
                <c:pt idx="2">
                  <c:v>0.20000000000000018</c:v>
                </c:pt>
                <c:pt idx="3">
                  <c:v>0.79999999999999982</c:v>
                </c:pt>
                <c:pt idx="4">
                  <c:v>1.7999999999999998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25-46C1-8075-D940D284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164320"/>
        <c:axId val="94159968"/>
      </c:barChart>
      <c:catAx>
        <c:axId val="941643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94159968"/>
        <c:crosses val="min"/>
        <c:auto val="0"/>
        <c:lblAlgn val="ctr"/>
        <c:lblOffset val="100"/>
        <c:noMultiLvlLbl val="0"/>
      </c:catAx>
      <c:valAx>
        <c:axId val="94159968"/>
        <c:scaling>
          <c:orientation val="minMax"/>
          <c:max val="6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164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A400-FB8F-41B7-905B-FD54B8CD9334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1CCC-87B7-464D-9264-088F76F2F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3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13/06/2023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62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57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68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2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65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9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29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91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93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8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85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20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68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7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687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20B1E7-28CB-5340-99E1-D6CD526B0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5127"/>
            <a:ext cx="2520158" cy="1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  <a:prstGeom prst="rect">
            <a:avLst/>
          </a:prstGeo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5B74AF-140B-5C4A-AD2F-F9BE95FB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555526"/>
            <a:ext cx="5076136" cy="2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9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71909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3" imgW="471" imgH="470" progId="TCLayout.ActiveDocument.1">
                  <p:embed/>
                </p:oleObj>
              </mc:Choice>
              <mc:Fallback>
                <p:oleObj name="Diapositive think-cell" r:id="rId1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91E8A05D-5B0B-E544-9FB8-7A3273014E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96632C-540E-884F-BA53-88537CCAC1E2}"/>
              </a:ext>
            </a:extLst>
          </p:cNvPr>
          <p:cNvSpPr/>
          <p:nvPr userDrawn="1"/>
        </p:nvSpPr>
        <p:spPr>
          <a:xfrm>
            <a:off x="3851920" y="411510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3" r:id="rId9"/>
    <p:sldLayoutId id="2147483824" r:id="rId10"/>
  </p:sldLayoutIdLst>
  <p:hf sldNum="0"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chart" Target="../charts/char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1.emf"/><Relationship Id="rId2" Type="http://schemas.openxmlformats.org/officeDocument/2006/relationships/tags" Target="../tags/tag7.xml"/><Relationship Id="rId16" Type="http://schemas.openxmlformats.org/officeDocument/2006/relationships/oleObject" Target="../embeddings/oleObject5.bin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1520" y="1563638"/>
            <a:ext cx="856793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Rencontres salariales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16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 effet immédiat et visible des mesures annoncées sur les rémunérations au second semestre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06830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gain/mois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102€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19822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79588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105 €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Prime de pouvoir d’achat*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60 €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93 €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119 €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182 €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7543" y="2509989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5,0%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5,1%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4,1%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03457" y="2497975"/>
            <a:ext cx="555308" cy="246221"/>
            <a:chOff x="2684173" y="2464723"/>
            <a:chExt cx="555308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11,6%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23036" y="4568229"/>
            <a:ext cx="41049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Montant net prime </a:t>
            </a:r>
            <a:r>
              <a:rPr lang="fr-FR" sz="700" dirty="0" err="1">
                <a:latin typeface="Marianne" panose="02000000000000000000" pitchFamily="2" charset="0"/>
              </a:rPr>
              <a:t>moyennisé</a:t>
            </a:r>
            <a:r>
              <a:rPr lang="fr-FR" sz="700" dirty="0">
                <a:latin typeface="Marianne" panose="02000000000000000000" pitchFamily="2" charset="0"/>
              </a:rPr>
              <a:t> sur 6 mois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4576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8245472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revalorisation durable au 1</a:t>
            </a:r>
            <a:r>
              <a:rPr lang="fr-FR" altLang="fr-FR" sz="2000" b="1" baseline="30000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er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janvier 2024 de la rémunération indiciaire nette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42949"/>
            <a:ext cx="19442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salarial (2024) par rapport à janvier 2023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47 €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55941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83200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56 €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Distribution de 5 points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26 €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42949"/>
            <a:ext cx="849515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83 €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89145" y="2509989"/>
            <a:ext cx="2138639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(au 01/01/24)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2,3%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2,7%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2,6%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28699" y="2497975"/>
            <a:ext cx="504825" cy="246221"/>
            <a:chOff x="2709415" y="2464723"/>
            <a:chExt cx="504825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5,2%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9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72083" y="1652272"/>
            <a:ext cx="8593239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Des mesures complémentaires </a:t>
            </a:r>
          </a:p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en soutien du pouvoir d’achat et pour faciliter le quotidien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103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Quatre mesures supplémentaires </a:t>
            </a:r>
          </a:p>
        </p:txBody>
      </p:sp>
      <p:sp>
        <p:nvSpPr>
          <p:cNvPr id="2" name="Ellipse 1"/>
          <p:cNvSpPr/>
          <p:nvPr/>
        </p:nvSpPr>
        <p:spPr>
          <a:xfrm>
            <a:off x="971600" y="1222729"/>
            <a:ext cx="720080" cy="72008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971600" y="2080448"/>
            <a:ext cx="720080" cy="72008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971600" y="2938167"/>
            <a:ext cx="720080" cy="72008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971600" y="3795886"/>
            <a:ext cx="720080" cy="72008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1222729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Reconduction de </a:t>
            </a:r>
            <a:r>
              <a:rPr lang="fr-FR" dirty="0">
                <a:latin typeface="Marianne" panose="02000000000000000000" pitchFamily="2" charset="0"/>
              </a:rPr>
              <a:t>la </a:t>
            </a:r>
            <a:r>
              <a:rPr lang="fr-FR" b="1" dirty="0">
                <a:latin typeface="Marianne" panose="02000000000000000000" pitchFamily="2" charset="0"/>
              </a:rPr>
              <a:t>GIPA</a:t>
            </a:r>
            <a:r>
              <a:rPr lang="fr-FR" dirty="0">
                <a:latin typeface="Marianne" panose="02000000000000000000" pitchFamily="2" charset="0"/>
              </a:rPr>
              <a:t> pour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7704" y="2080448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des </a:t>
            </a:r>
            <a:r>
              <a:rPr lang="fr-FR" b="1" dirty="0">
                <a:latin typeface="Marianne" panose="02000000000000000000" pitchFamily="2" charset="0"/>
              </a:rPr>
              <a:t>frais de mission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7704" y="2925751"/>
            <a:ext cx="6840760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50" charset="0"/>
                <a:ea typeface="Times New Roman" panose="02020603050405020304" pitchFamily="18" charset="0"/>
              </a:rPr>
              <a:t>Meilleure prise en charge des </a:t>
            </a:r>
            <a:r>
              <a:rPr lang="fr-FR" b="1" dirty="0">
                <a:latin typeface="Marianne" panose="02000000000000000000" pitchFamily="50" charset="0"/>
                <a:ea typeface="Times New Roman" panose="02020603050405020304" pitchFamily="18" charset="0"/>
              </a:rPr>
              <a:t>abonnements aux transports collectifs</a:t>
            </a:r>
            <a:endParaRPr lang="fr-FR" b="1" dirty="0">
              <a:latin typeface="Marianne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7704" y="3795886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du barème de monétisation des </a:t>
            </a:r>
            <a:r>
              <a:rPr lang="fr-FR" b="1" dirty="0">
                <a:latin typeface="Marianne" panose="02000000000000000000" pitchFamily="2" charset="0"/>
              </a:rPr>
              <a:t>CET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4072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037010" y="1327342"/>
            <a:ext cx="838314" cy="5971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GIPA est reconduite pour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56363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La </a:t>
            </a:r>
            <a:r>
              <a:rPr lang="fr-FR" sz="1600" b="1" dirty="0">
                <a:latin typeface="Marianne" panose="02000000000000000000" pitchFamily="2" charset="0"/>
              </a:rPr>
              <a:t>garantie individuelle de pouvoir d’achat (GIPA) </a:t>
            </a:r>
            <a:r>
              <a:rPr lang="fr-FR" sz="1600" dirty="0">
                <a:latin typeface="Marianne" panose="02000000000000000000" pitchFamily="2" charset="0"/>
              </a:rPr>
              <a:t>est un mécanisme de compensation de la perte de pouvoir d’achat de la rémunération indiciaire des agents publics, utilisable depuis 2008. </a:t>
            </a:r>
            <a:r>
              <a:rPr lang="fr-FR" sz="1600" b="1" dirty="0">
                <a:latin typeface="Marianne" panose="02000000000000000000" pitchFamily="2" charset="0"/>
              </a:rPr>
              <a:t>Il est décidé de la reconduire en 2023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32492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C’est une indemnité versée </a:t>
            </a:r>
            <a:r>
              <a:rPr lang="fr-FR" sz="1600" b="1" dirty="0">
                <a:latin typeface="Marianne" panose="02000000000000000000" pitchFamily="2" charset="0"/>
              </a:rPr>
              <a:t>pour tous les agents dont le traitement indiciaire brut aurait évolué moins vite que l’indice des prix </a:t>
            </a:r>
            <a:r>
              <a:rPr lang="fr-FR" sz="1600" dirty="0">
                <a:latin typeface="Marianne" panose="02000000000000000000" pitchFamily="2" charset="0"/>
              </a:rPr>
              <a:t>à la consommation, en cumul sur une période de </a:t>
            </a:r>
            <a:r>
              <a:rPr lang="fr-FR" sz="1600" b="1" dirty="0">
                <a:latin typeface="Marianne" panose="02000000000000000000" pitchFamily="2" charset="0"/>
              </a:rPr>
              <a:t>4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278969"/>
            <a:ext cx="964729" cy="9647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25176"/>
            <a:ext cx="954142" cy="95414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9496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Les frais de mission sont revalorisés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596737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Face à l’augmentation des coûts, il s’agir de mieux </a:t>
            </a:r>
            <a:r>
              <a:rPr lang="fr-FR" sz="1600" b="1" dirty="0">
                <a:latin typeface="Marianne" panose="02000000000000000000" pitchFamily="2" charset="0"/>
              </a:rPr>
              <a:t>compenser le prix des nuitées hôtelières et des repas </a:t>
            </a:r>
            <a:r>
              <a:rPr lang="fr-FR" sz="1600" dirty="0">
                <a:latin typeface="Marianne" panose="02000000000000000000" pitchFamily="2" charset="0"/>
              </a:rPr>
              <a:t>dans le cadre des déplacements des agents (missions, formation…)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3113138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2 mesures </a:t>
            </a:r>
            <a:r>
              <a:rPr lang="fr-FR" sz="1600" dirty="0">
                <a:latin typeface="Marianne" panose="02000000000000000000" pitchFamily="2" charset="0"/>
              </a:rPr>
              <a:t>applicables</a:t>
            </a:r>
            <a:r>
              <a:rPr lang="fr-FR" sz="1600" b="1" dirty="0">
                <a:latin typeface="Marianne" panose="02000000000000000000" pitchFamily="2" charset="0"/>
              </a:rPr>
              <a:t> </a:t>
            </a:r>
            <a:r>
              <a:rPr lang="fr-FR" sz="1600" dirty="0">
                <a:latin typeface="Marianne" panose="02000000000000000000" pitchFamily="2" charset="0"/>
              </a:rPr>
              <a:t>dès la rentrée 2023 (au moins 10% en fonction des territoires)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Augmentation du </a:t>
            </a:r>
            <a:r>
              <a:rPr lang="fr-FR" sz="1600" b="1" dirty="0">
                <a:latin typeface="Marianne" panose="02000000000000000000" pitchFamily="2" charset="0"/>
              </a:rPr>
              <a:t>plafond des nuitées hôtelières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Revalorisation du </a:t>
            </a:r>
            <a:r>
              <a:rPr lang="fr-FR" sz="1600" b="1" dirty="0">
                <a:latin typeface="Marianne" panose="02000000000000000000" pitchFamily="2" charset="0"/>
              </a:rPr>
              <a:t>plafond de l’indemnité repas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3350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prise en charge des frais de transport est augmentée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1798" y="1347613"/>
            <a:ext cx="4389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Marianne" panose="02000000000000000000" pitchFamily="2" charset="0"/>
              </a:rPr>
              <a:t>Prise en charge augmentée à compter de sept. 23, </a:t>
            </a:r>
            <a:r>
              <a:rPr lang="fr-FR" sz="1600" b="1" dirty="0">
                <a:latin typeface="Marianne" panose="02000000000000000000" pitchFamily="2" charset="0"/>
              </a:rPr>
              <a:t>cumulable avec le forfait mobilités durables </a:t>
            </a:r>
            <a:r>
              <a:rPr lang="fr-FR" sz="1600" dirty="0">
                <a:latin typeface="Marianne" panose="02000000000000000000" pitchFamily="2" charset="0"/>
              </a:rPr>
              <a:t>depuis le 1</a:t>
            </a:r>
            <a:r>
              <a:rPr lang="fr-FR" sz="1600" baseline="30000" dirty="0">
                <a:latin typeface="Marianne" panose="02000000000000000000" pitchFamily="2" charset="0"/>
              </a:rPr>
              <a:t>er</a:t>
            </a:r>
            <a:r>
              <a:rPr lang="fr-FR" sz="1600" dirty="0">
                <a:latin typeface="Marianne" panose="02000000000000000000" pitchFamily="2" charset="0"/>
              </a:rPr>
              <a:t> septembre 2022. Réponse à l’augmentation du coût des abonnements et à une volonté de </a:t>
            </a:r>
            <a:r>
              <a:rPr lang="fr-FR" sz="1600" b="1" dirty="0">
                <a:latin typeface="Marianne" panose="02000000000000000000" pitchFamily="2" charset="0"/>
              </a:rPr>
              <a:t>favoriser les transports collectifs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799" y="3435846"/>
            <a:ext cx="4600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Un gain de </a:t>
            </a:r>
            <a:r>
              <a:rPr lang="fr-FR" sz="1600" b="1" dirty="0">
                <a:latin typeface="Marianne" panose="02000000000000000000" pitchFamily="2" charset="0"/>
              </a:rPr>
              <a:t>19€/mois en Ile-de-France </a:t>
            </a:r>
            <a:r>
              <a:rPr lang="fr-FR" sz="1600" dirty="0">
                <a:latin typeface="Marianne" panose="02000000000000000000" pitchFamily="2" charset="0"/>
              </a:rPr>
              <a:t>pour illustration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6188" y="1511225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43" y="2058043"/>
            <a:ext cx="1220400" cy="122040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7379930" y="2977896"/>
            <a:ext cx="504825" cy="246221"/>
            <a:chOff x="2709415" y="2464723"/>
            <a:chExt cx="504825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>
                  <a:latin typeface="Marianne" panose="02000000000000000000" pitchFamily="2" charset="0"/>
                </a:rPr>
                <a:t>3,5%</a:t>
              </a:r>
              <a:endParaRPr lang="fr-FR" sz="1000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010453" y="4110136"/>
            <a:ext cx="1243776" cy="261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58€ + 19€ = 77€</a:t>
            </a:r>
          </a:p>
        </p:txBody>
      </p:sp>
      <p:sp>
        <p:nvSpPr>
          <p:cNvPr id="22" name="Ellipse 21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60232" y="3336658"/>
            <a:ext cx="1944217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indiciaire (janvier 2024) + gain pouvoir d’achat lié au forfait Navigo 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7115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 barème de monétisation des CET est revalorisé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74345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Les jours de CET peuvent être utilisés ou monétisés : le barème de leur monétisation est revalorisé pour contribuer au pouvoir d’achat des agents qui les monétisent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3259968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76278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3222724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Revalorisation de 10% des indemnités forfaitaires:</a:t>
            </a:r>
          </a:p>
          <a:p>
            <a:r>
              <a:rPr lang="fr-FR" sz="1600" dirty="0">
                <a:latin typeface="Marianne" panose="02000000000000000000" pitchFamily="2" charset="0"/>
              </a:rPr>
              <a:t>- </a:t>
            </a:r>
            <a:r>
              <a:rPr lang="fr-FR" sz="1600" b="1" dirty="0">
                <a:latin typeface="Marianne" panose="02000000000000000000" pitchFamily="2" charset="0"/>
              </a:rPr>
              <a:t>   </a:t>
            </a:r>
            <a:r>
              <a:rPr lang="fr-FR" sz="1600" dirty="0">
                <a:latin typeface="Marianne" panose="02000000000000000000" pitchFamily="2" charset="0"/>
              </a:rPr>
              <a:t>Agent de catégorie A: de 135€ brut à 150€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B: de 90€ brut à 100€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C: de </a:t>
            </a:r>
            <a:r>
              <a:rPr lang="fr-FR" sz="1600" dirty="0"/>
              <a:t>75€ brut à 83€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94055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563638"/>
            <a:ext cx="842391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engagement de l’Etat au profit de la politique salariale de près de 7% en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687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6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6" imgW="471" imgH="470" progId="TCLayout.ActiveDocument.1">
                  <p:embed/>
                </p:oleObj>
              </mc:Choice>
              <mc:Fallback>
                <p:oleObj name="Diapositive think-cell" r:id="rId16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necteur droit 40"/>
          <p:cNvCxnSpPr/>
          <p:nvPr>
            <p:custDataLst>
              <p:tags r:id="rId2"/>
            </p:custDataLst>
          </p:nvPr>
        </p:nvCxnSpPr>
        <p:spPr bwMode="auto">
          <a:xfrm>
            <a:off x="1495425" y="307498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3"/>
            </p:custDataLst>
          </p:nvPr>
        </p:nvCxnSpPr>
        <p:spPr bwMode="auto">
          <a:xfrm>
            <a:off x="2789238" y="248443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4"/>
            </p:custDataLst>
          </p:nvPr>
        </p:nvCxnSpPr>
        <p:spPr bwMode="auto">
          <a:xfrm>
            <a:off x="4084638" y="240665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5"/>
            </p:custDataLst>
          </p:nvPr>
        </p:nvCxnSpPr>
        <p:spPr bwMode="auto">
          <a:xfrm>
            <a:off x="5378450" y="2092325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6673850" y="138430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1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14344588"/>
              </p:ext>
            </p:extLst>
          </p:nvPr>
        </p:nvGraphicFramePr>
        <p:xfrm>
          <a:off x="404813" y="1301750"/>
          <a:ext cx="7932737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6" name="Espace réservé du texte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3088" y="4100513"/>
            <a:ext cx="1123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293F67-225F-44A1-81BB-0B3A7B165739}" type="datetime'''M''es''ur''e''''''s ''g''''''é''''nér''a''le''''''s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générales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5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071688" y="4100513"/>
            <a:ext cx="714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D17241-6BB8-43A5-8C4F-7B40A32AD216}" type="datetime'''GV''T ''''''''''''''''p''''''''''o''''s''i''t''''i''''''f''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GVT positif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86" name="Espace réservé du texte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613150" y="2376488"/>
            <a:ext cx="222250" cy="136525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17463" tIns="0" rIns="17463" bIns="0" rtlCol="0" anchor="ctr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2FC295-4EB1-42B3-9CA3-63F2D5B522BA}" type="datetime'''''''''''''''0'''',''''''''''2'''">
              <a:rPr lang="fr-FR" altLang="en-US" sz="1000" smtClean="0">
                <a:solidFill>
                  <a:schemeClr val="bg1"/>
                </a:solidFill>
                <a:latin typeface="Marianne" panose="02000000000000000000" pitchFamily="2" charset="0"/>
                <a:sym typeface="Marianne" panose="02000000000000000000" pitchFamily="2" charset="0"/>
              </a:rPr>
              <a:pPr marL="0"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0,2</a:t>
            </a:fld>
            <a:endParaRPr lang="fr-FR" sz="1000" noProof="0" dirty="0">
              <a:solidFill>
                <a:schemeClr val="bg1"/>
              </a:solidFill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228974" y="4100513"/>
            <a:ext cx="992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A53B68-B2E9-4388-86D7-EF27071BA0EC}" type="datetime'Reva''l''or''''i''s''a''''tion des bas ''d''e g''rill''''''e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Revalorisation des bas de grille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3" name="Espace réservé du text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524375" y="4100512"/>
            <a:ext cx="9890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7613D9-C707-4FCF-A4FE-0B3207917CD0}" type="datetime'''''P''''''rime de p''''o''''u''''v''oi''r d''’''''ach''a''t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Prime de pouvoir d’achat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2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919788" y="4100512"/>
            <a:ext cx="787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813764-A0AE-4B4B-8591-A6D48C21EC1A}" type="datetime'Mesures catégorielles'' (n''otamment'''' ''ensei''gna''nts'')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catégorielles (notamment enseignants)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242175" y="4100513"/>
            <a:ext cx="730250" cy="33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1" dirty="0">
                <a:latin typeface="Marianne" panose="02000000000000000000" pitchFamily="2" charset="0"/>
                <a:sym typeface="Marianne" panose="02000000000000000000" pitchFamily="2" charset="0"/>
              </a:rPr>
              <a:t>Total Enveloppe Salariale</a:t>
            </a:r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487612" y="355919"/>
            <a:ext cx="8287397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d’Etat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, une enveloppe salariale globale représentant une hausse de 6,8% en 2023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87612" y="2110038"/>
            <a:ext cx="2406401" cy="2328314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336173" y="4438352"/>
            <a:ext cx="494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Source: documents budgétaires 2023</a:t>
            </a:r>
          </a:p>
          <a:p>
            <a:r>
              <a:rPr lang="fr-FR" sz="700" dirty="0">
                <a:latin typeface="Marianne" panose="02000000000000000000" pitchFamily="2" charset="0"/>
              </a:rPr>
              <a:t>La masse salariale est retraitée de l’effet volume pour ne conserver que l’effet prix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66611" y="1990546"/>
            <a:ext cx="20484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 l’ensemble des agents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065244" y="1779662"/>
            <a:ext cx="2479318" cy="265869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/>
          <p:cNvSpPr txBox="1"/>
          <p:nvPr/>
        </p:nvSpPr>
        <p:spPr>
          <a:xfrm>
            <a:off x="3249667" y="1636226"/>
            <a:ext cx="21104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des bas et moyens salaires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32370" y="3260477"/>
            <a:ext cx="2122579" cy="627757"/>
          </a:xfrm>
          <a:prstGeom prst="wedgeRectCallout">
            <a:avLst>
              <a:gd name="adj1" fmla="val -65678"/>
              <a:gd name="adj2" fmla="val -2407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année pleine de la revalorisation du point 2022 (3,5% à </a:t>
            </a:r>
            <a:r>
              <a:rPr lang="fr-FR" sz="800" dirty="0" err="1">
                <a:solidFill>
                  <a:schemeClr val="tx1"/>
                </a:solidFill>
                <a:latin typeface="Marianne" panose="02000000000000000000" pitchFamily="2" charset="0"/>
              </a:rPr>
              <a:t>mi-année</a:t>
            </a:r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 donc un effet de 1,75%)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sur le second semestre des mesures 2023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3888" y="2636637"/>
            <a:ext cx="1929617" cy="471643"/>
          </a:xfrm>
          <a:prstGeom prst="wedgeRectCallout">
            <a:avLst>
              <a:gd name="adj1" fmla="val -33061"/>
              <a:gd name="adj2" fmla="val -6494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Relèvements l’IMT (janvier et mai).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 des bas de grille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2534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ensemble de mesures salariales qui soutiennent plus particulièrement les moyens et bas salaires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07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99792" y="2160894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A travers le système de la carrière et les grilles, </a:t>
            </a:r>
            <a:r>
              <a:rPr lang="fr-FR" sz="14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les rémunérations individuelles des fonctionnaires augmentent </a:t>
            </a: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sous l’effet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d’échelon, à l’ancienneté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de grade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de la réussite d’un concours / du bénéfice d’un dispositif de promotion interne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1066" y="355852"/>
            <a:ext cx="8143381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GVT : augmentations individuelles annuelles moyennes en 2023</a:t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+1,5%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en moyenne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2323148"/>
            <a:ext cx="1152128" cy="1060489"/>
            <a:chOff x="7202073" y="1675180"/>
            <a:chExt cx="860534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02073" y="1901947"/>
              <a:ext cx="860534" cy="39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+1,5%</a:t>
              </a:r>
            </a:p>
            <a:p>
              <a:pPr algn="ctr"/>
              <a:r>
                <a:rPr lang="fr-FR" sz="1200" i="1" dirty="0">
                  <a:latin typeface="Marianne" panose="02000000000000000000" pitchFamily="2" charset="0"/>
                </a:rPr>
                <a:t>~1,5Md€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267744" y="2100908"/>
            <a:ext cx="216024" cy="1504969"/>
            <a:chOff x="2339752" y="1495230"/>
            <a:chExt cx="216024" cy="150496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447764" y="1495230"/>
              <a:ext cx="0" cy="150496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4217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20839" y="1203598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38" y="1742754"/>
            <a:ext cx="1221733" cy="12217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969495" y="3015846"/>
            <a:ext cx="1944217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</a:rPr>
              <a:t>Gain de rémunération (2024)</a:t>
            </a:r>
          </a:p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(mesures socle + mesures annoncées aujourd’hui</a:t>
            </a:r>
            <a:r>
              <a:rPr lang="fr-FR" sz="7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27645" y="3566784"/>
            <a:ext cx="1027914" cy="2291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256 € (+12,5%)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1067" y="35585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Mesures et travaux catégoriels en 2023 (illustrations)</a:t>
            </a:r>
          </a:p>
          <a:p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+1,8%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594560" y="2675696"/>
            <a:ext cx="649848" cy="246221"/>
            <a:chOff x="2673959" y="2464723"/>
            <a:chExt cx="555308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673959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12,5%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3302" y="1407423"/>
            <a:ext cx="6195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1,7 Md€ comportant notamment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1,1 Md€ pour une revalorisation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en faveur des enseignants au 01/09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1,9Md€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en année pleine)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mesure socle pour tous d’au moins 100€ nets par mois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300€ nets par mois dans le cadre du PACTE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AESH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465 M€ pour les ministères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régaliens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(Armées, Justice, Intérieur)</a:t>
            </a:r>
          </a:p>
          <a:p>
            <a:pPr lvl="1"/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Pour la fonction publique hospitalière: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Chantier sur les sujétions de nuit et de week-end des personnels soignants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0164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Récapitulatif des mesures annoncées aujourd’hui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067" y="1087736"/>
            <a:ext cx="8303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Trois leviers principaux complémentaires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Mesures indiciaires socle pour tous les agents (2,5%)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revalorisation de la valeur du point de 1,5% + attribution de 5 points de chaque échelon 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du point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5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janvier 2024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Prime pouvoir d’achat </a:t>
            </a:r>
            <a:r>
              <a:rPr lang="fr-FR" sz="11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ciblée sur les moyens et bas salaires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 (800€ à 300€ brut, dégressive jusqu’à 3 250€ brut/mois)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Versement effectif à compter de septembre pour l’Etat et l’hospitalière, selon délibération pour les collectivités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err="1">
                <a:latin typeface="Marianne" panose="02000000000000000000" pitchFamily="50" charset="0"/>
                <a:ea typeface="Times New Roman" panose="02020603050405020304" pitchFamily="18" charset="0"/>
              </a:rPr>
              <a:t>Réhaussement</a:t>
            </a: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 des bas salaires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distribution de points pour rééchelonner les premiers échelons au-delà de l’ IMT</a:t>
            </a: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1 à 9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endParaRPr lang="fr-FR" sz="2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Des mesures d’accompagnement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Reconduction de la GIPA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frais de 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Prise en charge des transports collectifs portée de 50 à 75%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 10% des indemnités forfaitaires des jours de CET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1364287"/>
            <a:ext cx="210652" cy="1455323"/>
            <a:chOff x="896825" y="1551112"/>
            <a:chExt cx="210652" cy="1455323"/>
          </a:xfrm>
        </p:grpSpPr>
        <p:sp>
          <p:nvSpPr>
            <p:cNvPr id="2" name="Ellipse 1"/>
            <p:cNvSpPr/>
            <p:nvPr/>
          </p:nvSpPr>
          <p:spPr>
            <a:xfrm>
              <a:off x="896825" y="1551112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916173" y="2287510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916173" y="2815131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7544" y="3322032"/>
            <a:ext cx="191304" cy="1193934"/>
            <a:chOff x="463012" y="3507854"/>
            <a:chExt cx="191304" cy="1193934"/>
          </a:xfrm>
        </p:grpSpPr>
        <p:sp>
          <p:nvSpPr>
            <p:cNvPr id="8" name="Ellipse 7"/>
            <p:cNvSpPr/>
            <p:nvPr/>
          </p:nvSpPr>
          <p:spPr>
            <a:xfrm>
              <a:off x="463012" y="3507854"/>
              <a:ext cx="191304" cy="1894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463012" y="3840801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463012" y="4175642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463012" y="4510484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4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6505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Prochaines étapes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708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75656" y="915566"/>
            <a:ext cx="7177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Juin-juillet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point d’indice et attribution de 5 points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en Conseil des ministres,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d’attribution de points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pour les bas de grille,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prime de pouvoir d’achat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et textes réglementaires de reconduction de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GIPA</a:t>
            </a: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1er 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l’augmentation du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 d’indice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et des mesures de distribution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points d’indice bas salaires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Juillet à septembre 2023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– décrets et arrêtés pour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l’extension de la prise en charge des transports collectifs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revalorisation des frais de mission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et des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montants forfaitaires de CET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</a:t>
            </a:r>
            <a:r>
              <a:rPr lang="fr-FR" sz="1200" b="1" baseline="30000" dirty="0">
                <a:latin typeface="Marianne" panose="02000000000000000000" pitchFamily="2" charset="0"/>
                <a:cs typeface="Calibri" panose="020F0502020204030204" pitchFamily="34" charset="0"/>
              </a:rPr>
              <a:t>er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 janvier 2024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l’attribution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5 points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95486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mise en œuvre des mesures à partir de juillet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043608" y="987574"/>
            <a:ext cx="0" cy="3221744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977055" y="1303106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71600" y="213970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71600" y="285978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971600" y="3552362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4674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1680" y="1303145"/>
            <a:ext cx="69847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Négociations prévoyance:</a:t>
            </a: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Poursuivies d’ici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l’été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FPE et la FPT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Initiée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Lancement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de négociations et de groupes de travail sur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chantier de refonte des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accès, des parcours de carrière et des rémunérations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, en s’appuyant sur un accord de méthode et en approfondissant les conditions du dialogue et de la négociation sur la politique salariale</a:t>
            </a:r>
            <a:endParaRPr lang="fr-FR" sz="14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programme Fonction publique +, en priorisant sur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l’égalité professionnelle, le logement et les conditions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328860"/>
            <a:ext cx="835292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Poursuivre avec vous les chantiers de la prévoyance et de l’attractivité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" y="2859782"/>
            <a:ext cx="758601" cy="7586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7" y="1303145"/>
            <a:ext cx="759600" cy="75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0023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475656" y="2948548"/>
            <a:ext cx="1718309" cy="1718309"/>
            <a:chOff x="7236296" y="1675180"/>
            <a:chExt cx="792088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41187" y="1901947"/>
              <a:ext cx="782305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+1,5% de point d’indice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Revalorisation effective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juillet 23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873560" y="2938665"/>
            <a:ext cx="1866792" cy="1718309"/>
            <a:chOff x="7202073" y="1675180"/>
            <a:chExt cx="860534" cy="792088"/>
          </a:xfrm>
        </p:grpSpPr>
        <p:sp>
          <p:nvSpPr>
            <p:cNvPr id="17" name="Ellipse 1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02073" y="1901947"/>
              <a:ext cx="860534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+5pts d’indice attribués à tous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+25€/mois, effectif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404353" y="895114"/>
            <a:ext cx="2258818" cy="2079154"/>
            <a:chOff x="7202073" y="1675180"/>
            <a:chExt cx="860534" cy="792088"/>
          </a:xfrm>
        </p:grpSpPr>
        <p:sp>
          <p:nvSpPr>
            <p:cNvPr id="29" name="Ellipse 2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202073" y="1873850"/>
              <a:ext cx="860534" cy="53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+2,5% progression annuelle indiciaire moyenne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En cumulé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  <a:endParaRPr lang="fr-FR" sz="1000" b="1" dirty="0">
                <a:latin typeface="Marianne" panose="02000000000000000000" pitchFamily="2" charset="0"/>
              </a:endParaRPr>
            </a:p>
            <a:p>
              <a:pPr algn="ctr"/>
              <a:endParaRPr lang="fr-FR" sz="1600" b="1" dirty="0">
                <a:latin typeface="Marianne" panose="02000000000000000000" pitchFamily="2" charset="0"/>
              </a:endParaRPr>
            </a:p>
            <a:p>
              <a:pPr algn="ctr"/>
              <a:endParaRPr lang="fr-FR" sz="1200" i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Deux mesures indiciaires socle pour tous les agents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62864" y="3298705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Marianne" panose="02000000000000000000" pitchFamily="2" charset="0"/>
              </a:rPr>
              <a:t>Soit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216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19281" y="198702"/>
            <a:ext cx="8143381" cy="6891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71600" y="847781"/>
            <a:ext cx="1168666" cy="11479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Jusqu’à </a:t>
            </a:r>
          </a:p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+ 9 points 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d’indice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(532€)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2487" y="741354"/>
            <a:ext cx="60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Jusqu’à 9 points d’indices majorés 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supplémentaires pour rétablir la </a:t>
            </a: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progressivité des rémunérations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, sur la base du relèvement de l’indice minimum de traitement (IMT) au niveau du SMIC en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Un  gain indiciaire entre chaque échelon du bas de la catégorie C et de la catégorie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384 0</a:t>
            </a:r>
            <a:r>
              <a:rPr lang="fr-FR" sz="1200" dirty="0">
                <a:latin typeface="Marianne" panose="02000000000000000000" pitchFamily="2" charset="0"/>
              </a:rPr>
              <a:t>00 agents dans la FPE, 803 000 dans la FPT et 255 000 dans la FPH</a:t>
            </a:r>
            <a:endParaRPr lang="fr-FR" sz="1200" dirty="0">
              <a:latin typeface="Marianne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986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mesure spécifique « bas de grille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8" y="2126349"/>
            <a:ext cx="7522332" cy="243281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308994" y="832677"/>
            <a:ext cx="216024" cy="1130705"/>
            <a:chOff x="2339752" y="1682362"/>
            <a:chExt cx="216024" cy="113070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447764" y="1682362"/>
              <a:ext cx="0" cy="113070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24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662354" y="3435846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113159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La reprise pour la fonction publique d’un levier de soutien au pouvoir d’achat pratiqué dans le secteur privé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, dans une logique d’équité et d’efficacité, au bénéfice des agents les plus impactés par l’inflation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Une prime dégressive de 800 à 300€ brut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pour les agents percevant une rémunération mensuelle brute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3 250 €/mois 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Près de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50 % des agents de l’Etat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et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70 % des agents publics hospitaliers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la percevront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Un versement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avant fin 2023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 outil de politique salariale pour les collectivités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qui souhaiteraient la verser à leurs agents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prime « pouvoir d’achat » pour 50% des agents de la FPE et 70% des agents de la FPH, d’un montant allant jusqu’à 800€ brut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1775"/>
            <a:ext cx="576000" cy="5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7348"/>
            <a:ext cx="576000" cy="57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70097"/>
            <a:ext cx="576000" cy="57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95936"/>
            <a:ext cx="576000" cy="576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4257"/>
            <a:ext cx="576000" cy="576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879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4241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1" imgH="470" progId="TCLayout.ActiveDocument.1">
                  <p:embed/>
                </p:oleObj>
              </mc:Choice>
              <mc:Fallback>
                <p:oleObj name="Diapositive think-cell" r:id="rId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00104" y="355852"/>
            <a:ext cx="799936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En synthèse, un paquet « pouvoir d’achat » inédit pour soutenir notamment le pouvoir d’achat des bas et moyens salaires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742406" y="2255391"/>
            <a:ext cx="1584176" cy="1458173"/>
            <a:chOff x="7202073" y="1675180"/>
            <a:chExt cx="860534" cy="792088"/>
          </a:xfrm>
        </p:grpSpPr>
        <p:sp>
          <p:nvSpPr>
            <p:cNvPr id="9" name="Ellipse 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202073" y="186040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800 à 300€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brut en prime « pouvoir d’achat » à la majorité des 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agents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76076" y="2255391"/>
            <a:ext cx="1584176" cy="1458173"/>
            <a:chOff x="7202073" y="1675180"/>
            <a:chExt cx="860534" cy="792088"/>
          </a:xfrm>
        </p:grpSpPr>
        <p:sp>
          <p:nvSpPr>
            <p:cNvPr id="12" name="Ellipse 1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02073" y="1846818"/>
              <a:ext cx="860534" cy="478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2,5%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progression indiciaire moyenne en 2 étapes*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29532" y="2255391"/>
            <a:ext cx="1742595" cy="1458173"/>
            <a:chOff x="7159048" y="1675180"/>
            <a:chExt cx="946588" cy="792088"/>
          </a:xfrm>
        </p:grpSpPr>
        <p:sp>
          <p:nvSpPr>
            <p:cNvPr id="15" name="Ellipse 14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59048" y="1853613"/>
              <a:ext cx="946588" cy="60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13%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gain de rémunération pour un agent cat C au 2</a:t>
              </a:r>
              <a:r>
                <a:rPr lang="fr-FR" sz="1000" i="1" baseline="30000" dirty="0">
                  <a:latin typeface="Marianne" panose="02000000000000000000" pitchFamily="2" charset="0"/>
                </a:rPr>
                <a:t>nd</a:t>
              </a:r>
              <a:r>
                <a:rPr lang="fr-FR" sz="1000" i="1" dirty="0">
                  <a:latin typeface="Marianne" panose="02000000000000000000" pitchFamily="2" charset="0"/>
                </a:rPr>
                <a:t> semestre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23 vs. janvier 23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875067" y="2255391"/>
            <a:ext cx="1584176" cy="1458173"/>
            <a:chOff x="7202073" y="1675180"/>
            <a:chExt cx="860534" cy="792088"/>
          </a:xfrm>
        </p:grpSpPr>
        <p:sp>
          <p:nvSpPr>
            <p:cNvPr id="18" name="Ellipse 1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202073" y="184681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7%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</a:t>
              </a:r>
              <a:r>
                <a:rPr lang="fr-FR" sz="1000" i="1" u="sng" dirty="0">
                  <a:latin typeface="Marianne" panose="02000000000000000000" pitchFamily="2" charset="0"/>
                </a:rPr>
                <a:t>progression indiciaire</a:t>
              </a:r>
              <a:r>
                <a:rPr lang="fr-FR" sz="1000" i="1" dirty="0">
                  <a:latin typeface="Marianne" panose="02000000000000000000" pitchFamily="2" charset="0"/>
                </a:rPr>
                <a:t> pour un agent cat C en janvier 24 vs. janvier 23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88283" y="1880493"/>
            <a:ext cx="216024" cy="2203425"/>
            <a:chOff x="2339752" y="1146002"/>
            <a:chExt cx="216024" cy="220342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447764" y="1146002"/>
              <a:ext cx="0" cy="22034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646022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La combinaison de deux mesures indiciaires et de la prime...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17313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…pour soutenir en priorité le pouvoir d’achat des bas salaires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3036" y="4568229"/>
            <a:ext cx="410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Revalorisation du point et en juillet 2023 et distribution de 5 points en janvier 2024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7581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1" imgH="470" progId="TCLayout.ActiveDocument.1">
                  <p:embed/>
                </p:oleObj>
              </mc:Choice>
              <mc:Fallback>
                <p:oleObj name="Diapositive think-cell" r:id="rId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Sur le second semestre 2023, jusqu’à +13% de gain de rémunération pour les plus bas salaires par rapport à janvier 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  <a:endParaRPr lang="fr-FR" sz="1000" i="1" dirty="0">
              <a:latin typeface="Marianne" panose="02000000000000000000" pitchFamily="2" charset="0"/>
            </a:endParaRP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1950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Effet de la prime de 800€ brut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 perçue à compter de septembre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en équivalent mensuel au second semestre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7461" y="289540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  <a:endParaRPr lang="fr-FR" sz="1000" dirty="0">
              <a:latin typeface="Marianne" panose="02000000000000000000" pitchFamily="2" charset="0"/>
            </a:endParaRP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7"/>
              <a:ext cx="860534" cy="34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(juillet-déc.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133€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0542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228€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662553" y="4211020"/>
            <a:ext cx="172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13% de gain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805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1" imgH="470" progId="TCLayout.ActiveDocument.1">
                  <p:embed/>
                </p:oleObj>
              </mc:Choice>
              <mc:Fallback>
                <p:oleObj name="Diapositive think-cell" r:id="rId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Au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janvier 2024, jusqu’à +7% de gain indiciaire pour </a:t>
            </a:r>
          </a:p>
          <a:p>
            <a:r>
              <a:rPr lang="fr-FR" sz="2000" dirty="0">
                <a:latin typeface="Marianne" panose="02000000000000000000" pitchFamily="2" charset="0"/>
              </a:rPr>
              <a:t>les plus bas salaires sur l’année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2117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5 points d’indice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6947" y="293179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(jan. 24 vs jan.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25€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1422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120€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377038" y="4254020"/>
            <a:ext cx="2296197" cy="2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7% de gain indiciaire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613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Illustrations de l’impact sur le pouvoir d’achat des agents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440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4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89999999999999991118E+00&quot;&gt;&lt;m_msothmcolidx val=&quot;0&quot;/&gt;&lt;m_rgb r=&quot;D2&quot; g=&quot;EB&quot; b=&quot;E1&quot;/&gt;&lt;/elem&gt;&lt;elem m_fUsage=&quot;1.53899999999999992362E+00&quot;&gt;&lt;m_msothmcolidx val=&quot;0&quot;/&gt;&lt;m_rgb r=&quot;98&quot; g=&quot;D3&quot; b=&quot;B9&quot;/&gt;&lt;/elem&gt;&lt;elem m_fUsage=&quot;6.56100000000000127542E-01&quot;&gt;&lt;m_msothmcolidx val=&quot;0&quot;/&gt;&lt;m_rgb r=&quot;8F&quot; g=&quot;80&quot; b=&quot;EA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_th96k1M_zGDsNaD6c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ZEtVCYwxa4sxSr0rK0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_.xigzmqPFNpRUBQA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yQZV7R8IX34XnS1BDM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nHk6kF..XJ9ioDTGCM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JEsammnSgvLlk0fHKu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XGa.XVIt4Qauj6P5U_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oilLEcad1viIwTaRa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sEO3xFQCPydqX9lmyC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YPrEKE6WprUc96cfV_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MjtaSQyqjKBJpRxCz8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fp4yj_CvMvpGMuyaA8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92rSI0Gg.0ld.JTjgBpg"/>
</p:tagLst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909F38A1-C682-0443-9F96-C6B31A12C496}" vid="{1D6C4476-8D06-624F-B47C-947A67207A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2052</Words>
  <Application>Microsoft Office PowerPoint</Application>
  <PresentationFormat>Affichage à l'écran (16:9)</PresentationFormat>
  <Paragraphs>298</Paragraphs>
  <Slides>25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Marianne</vt:lpstr>
      <vt:lpstr>Wingdings</vt:lpstr>
      <vt:lpstr>PREMIER MINISTRE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Secrétariat Général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TARDIEU Victoria</dc:creator>
  <cp:lastModifiedBy>Samuel SERVIERE</cp:lastModifiedBy>
  <cp:revision>835</cp:revision>
  <cp:lastPrinted>2022-06-24T10:01:59Z</cp:lastPrinted>
  <dcterms:created xsi:type="dcterms:W3CDTF">2020-10-20T13:57:32Z</dcterms:created>
  <dcterms:modified xsi:type="dcterms:W3CDTF">2023-06-13T07:42:04Z</dcterms:modified>
</cp:coreProperties>
</file>